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5" r:id="rId3"/>
    <p:sldId id="258" r:id="rId4"/>
    <p:sldId id="288" r:id="rId5"/>
    <p:sldId id="289" r:id="rId6"/>
    <p:sldId id="290" r:id="rId7"/>
    <p:sldId id="291" r:id="rId8"/>
    <p:sldId id="301" r:id="rId9"/>
    <p:sldId id="303" r:id="rId10"/>
    <p:sldId id="259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304" r:id="rId23"/>
    <p:sldId id="273" r:id="rId24"/>
    <p:sldId id="274" r:id="rId25"/>
    <p:sldId id="275" r:id="rId26"/>
    <p:sldId id="276" r:id="rId27"/>
    <p:sldId id="277" r:id="rId28"/>
    <p:sldId id="278" r:id="rId29"/>
    <p:sldId id="305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98" r:id="rId39"/>
    <p:sldId id="29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609"/>
    <p:restoredTop sz="94694"/>
  </p:normalViewPr>
  <p:slideViewPr>
    <p:cSldViewPr snapToGrid="0">
      <p:cViewPr varScale="1">
        <p:scale>
          <a:sx n="105" d="100"/>
          <a:sy n="105" d="100"/>
        </p:scale>
        <p:origin x="192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F23E-B522-3439-A7BD-DDE649473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68418-6711-5339-827F-7F778B00E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6B74F-6BFE-5DDD-8286-D7628CE5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71566-D8E4-DF87-FFF4-98B1E5126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9226C-72FF-CC24-55A0-13F5D9240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656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4B095-C677-4485-70B3-0C566BDF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016324-5317-6777-62D2-00C521E81B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9141F-ACD2-8823-47D1-9F9E2CCAD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E0066-1E03-CFD6-8E72-A7923726B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75786-602B-AB38-F2CC-725BE670C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39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635B11-6C8F-9429-766C-165666E2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841B9-9B19-D52C-2620-8FAD854D23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4014E-5D3B-7E02-77E4-934F8FA7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A37D1E-2503-5352-1CE4-E8CC04FFA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7663-257C-022D-C1AD-4177E015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92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7200-1BE1-3016-7269-2CB5DD937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D19C0-7104-424E-3E50-621E5C477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C7AA7-B11E-6F03-74F1-107EBE4F7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6B41B-14C0-8D08-93F2-641B4162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47B63-F514-47EB-5CB4-8E93C92D7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448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B3985-BE13-9D6C-92FD-3804218E4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A46C2-A51A-6AA1-D90F-67B4B0803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04006-F265-577D-C156-51013795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06CC7-BE76-5667-9E80-2CCA68D3C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EBDD1-DF80-1DDF-66DC-C54CA20B7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8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D94F1-9420-77A2-EDEE-A594EE38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AE0A9-42A2-2121-43C0-3FD5EC2C80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22962-1A53-9459-56C9-1C81E5E2CF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47310-1308-06B6-75BF-790CB1D8A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E2F644-FED6-E119-6DBB-C4EBE2246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B22FF-D8DF-F433-14B4-4977BB39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2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15711-5071-1DCB-E724-1C8F53849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916A7-02EF-53AD-2B8D-8854E5E35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555BC5-F7C7-75C8-DA04-CDDEF9DD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5BB9C-2537-4906-5A09-B89B99EDC1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6E4BD7-AB84-5E4B-1ADD-0F158D215E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44266B-C065-6367-96DB-F4E03F07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D07F0-CE30-38BB-C968-17255B0E9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98CACB-4531-F8A9-634A-77157C37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30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06F4-AF6B-4AD1-F062-742243363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36AA3-B08F-EF50-42EE-6285430C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9CAC2-A7A8-2A0B-17DE-231935489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09B98-7E1F-A053-8B12-EB26E398C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03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95F94-2CCC-D366-5546-D30A007F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B33FFB-5CE5-2202-0502-AF29D1F95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458D24-783C-0ED0-1B8F-61D8B1B0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29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563B-CD5C-900B-3967-65F279DD3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4C827-1BDA-E816-36BF-BC0FBD8BA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FECA5-649B-810B-636A-509328755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61E3C-B6F6-EE02-B42A-057E6C59D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0B99F-496E-B734-6B75-A8CB686CA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33BDF9-2C77-CA32-C653-E9ABE8E8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47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BE333-B2A0-BF7D-3CCE-135B4B163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433C69-CBCE-B5E2-F04B-8673F045C8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96EB90-9C3D-084F-7DA0-FB11F049C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0A79FF-36E0-F9A6-E5ED-045347D62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00C652-5BBD-BA6D-C0C4-EB11D8051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EC6E6-0237-FD3D-91D0-33E7284E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243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B041D-CA1E-97AF-2FA1-55ACCCCF9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7C7CD8-5B80-AD9C-BB50-9AA49FE32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16814-9647-F8C1-6752-F6FD95CB0E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F9EB6-F829-A84C-A549-3D4B08905EBF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5426B-914D-C21B-23E1-FD51D44F7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85FC9-C504-3007-63FF-AE53EFFB8E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E019E5-F1A6-1244-80BD-3FC34AFB5F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77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maz/Library/Group%20Containers/UBF8T346G9.ms/WebArchiveCopyPasteTempFiles/com.microsoft.Word/new.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94C5-7604-11FC-3CA6-4618D0954D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 Workbook by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Maz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4CC2C5-1D62-6734-F1EA-C7F9EAE1A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ADC44E-DC68-CB9D-26BB-B993D631F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" y="3509963"/>
            <a:ext cx="11801855" cy="32414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91BEE6-A7EE-EF4C-B7D1-D7C04C1C9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89" y="106545"/>
            <a:ext cx="11801855" cy="252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74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C220E-BF61-1FB3-4B55-94676F72F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 expression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7CC35-8076-DB30-44CF-CFAF00DE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09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also CASE expressions which is a if-then-else statement, which is followed by either a WHEN or THEN statement, and then an optional ELSE statement, then finally ending with a END statement.</a:t>
            </a:r>
          </a:p>
          <a:p>
            <a:pPr marL="0" indent="0">
              <a:buNone/>
            </a:pPr>
            <a:endParaRPr lang="en-GB" sz="12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ED4869-6C08-DEAC-5CD4-6D97F4032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123809"/>
            <a:ext cx="103716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1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9F8DF-D952-805B-27F8-096C2C4C0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23CC8E-E97A-6A70-03F0-9AE3C5980E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The AVG() function takes </a:t>
            </a:r>
            <a:r>
              <a:rPr lang="en-GB" sz="1200" b="1" i="0" u="none" strike="noStrike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a column name</a:t>
            </a:r>
            <a:r>
              <a:rPr lang="en-GB" sz="1200" b="0" i="0" u="none" strike="noStrike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, which is known as the operand)</a:t>
            </a:r>
            <a:r>
              <a:rPr lang="en-GB" sz="1200" dirty="0">
                <a:solidFill>
                  <a:srgbClr val="4D5156"/>
                </a:solidFill>
                <a:latin typeface="arial" panose="020B0604020202020204" pitchFamily="34" charset="0"/>
              </a:rPr>
              <a:t> and then works out the average values of all the columns and where NULL values are ignored.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1ABB21-D775-7F72-047C-36BD248F2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64011"/>
            <a:ext cx="10066867" cy="38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92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61751-6B8D-76E7-C225-68B75C6A7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D1A7-4FC1-15AD-9F5D-8F877CDBA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400" dirty="0">
                <a:effectLst/>
              </a:rPr>
              <a:t>The COUNT() function </a:t>
            </a:r>
            <a:r>
              <a:rPr lang="en-GB" sz="1400" b="1" dirty="0">
                <a:effectLst/>
              </a:rPr>
              <a:t>returns the number of rows that matches a specified criterion</a:t>
            </a:r>
            <a:r>
              <a:rPr lang="en-GB" sz="1400" dirty="0">
                <a:effectLst/>
              </a:rPr>
              <a:t>.</a:t>
            </a:r>
          </a:p>
          <a:p>
            <a:r>
              <a:rPr lang="en-GB" sz="14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COUNT(*) will count all the rows in the table, including NULL values</a:t>
            </a:r>
            <a:r>
              <a:rPr lang="en-GB" sz="1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400" b="0" i="0" u="none" strike="noStrike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sz="14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COUNT(column name) will count all the rows in the specified column while excluding NULL values</a:t>
            </a:r>
          </a:p>
          <a:p>
            <a:r>
              <a:rPr lang="en-GB" sz="1400" dirty="0">
                <a:solidFill>
                  <a:srgbClr val="202124"/>
                </a:solidFill>
                <a:latin typeface="arial" panose="020B0604020202020204" pitchFamily="34" charset="0"/>
              </a:rPr>
              <a:t>Other clauses which can be added include GROUP BY, HAVING, ORDER BY and WHERE.</a:t>
            </a:r>
            <a:endParaRPr lang="en-GB" sz="1400" dirty="0">
              <a:effectLst/>
            </a:endParaRPr>
          </a:p>
          <a:p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78231-B8D1-2A25-D15B-77BD24B57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268" y="3021853"/>
            <a:ext cx="6537960" cy="383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803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D8671-29E5-C410-D636-5855494BB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134AD-8252-B52A-6B0D-4B36B7AD1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The  MAX function is to return the maximum value of selected column, from an expression in a SELECT statement.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FDCA75-5A77-08D9-5836-D2AAE309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661" y="2027768"/>
            <a:ext cx="10515600" cy="406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7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4A229-5BAC-0F2B-98FF-82B31E68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51AF3-49F6-F7E5-6D0F-5F76C408D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The MIN function is to return the maximum value of selected column, from an expression in a SELECT statement.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132FF-3C46-8BE8-F568-F6DD8F9A6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8412"/>
            <a:ext cx="10515600" cy="38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40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DF93E-E889-EA84-0536-9E3A7953A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BY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4EE36-C7E9-6AC5-40EF-64854042B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Once aggregate function returns the summary (count, min, max, average, sum, etc.,) , then the GROUP BY statement arranges these rows into a group.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E01E90-5326-9FDE-1F43-8AA06DF42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34653"/>
            <a:ext cx="10515599" cy="415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08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ECCC5-D9CD-9132-8499-957D119C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E4227-43BE-7AA2-EFB5-7552E3191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ROUND function is used for rounding off specific number to a specified amount of decimal places.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B25685-98D3-F2B1-3612-B59DF885E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1425"/>
            <a:ext cx="10676467" cy="378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74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90EE-AB10-219B-42E3-0AD004404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2A075-9CC3-92A5-A1EF-038DC2C6F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CAST converts data from one data type to another specified type.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4C03D7-29C4-D34B-2C3B-3E667CD3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2253627"/>
            <a:ext cx="11180709" cy="375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C29D-7C14-DB40-696E-5DFE64EF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CONVERT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9119-3DDB-2117-812C-C65A1FFB6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CONVERT converts the data from one data type to another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simarly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 CAST but is specific to SQL.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82E0FE-E124-3557-2C7A-AD5FFABAA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2481375"/>
            <a:ext cx="10204701" cy="36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22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59F33-36E8-24AA-30E3-6E792FF98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7A3D9-91E3-2C70-10BD-F46DFD169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Returns a specified value if the expression is NULL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4565F3-B672-4933-565A-3517C11ED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835" y="2424599"/>
            <a:ext cx="8710706" cy="277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10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EDDA-4459-83EA-C520-A5A17C94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138"/>
            <a:ext cx="10515600" cy="98854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B7CB1E-A796-ACE8-2E16-6E8CB1A4B9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559" y="963045"/>
          <a:ext cx="11840882" cy="4171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082">
                  <a:extLst>
                    <a:ext uri="{9D8B030D-6E8A-4147-A177-3AD203B41FA5}">
                      <a16:colId xmlns:a16="http://schemas.microsoft.com/office/drawing/2014/main" val="1390553203"/>
                    </a:ext>
                  </a:extLst>
                </a:gridCol>
                <a:gridCol w="8948800">
                  <a:extLst>
                    <a:ext uri="{9D8B030D-6E8A-4147-A177-3AD203B41FA5}">
                      <a16:colId xmlns:a16="http://schemas.microsoft.com/office/drawing/2014/main" val="4123191163"/>
                    </a:ext>
                  </a:extLst>
                </a:gridCol>
              </a:tblGrid>
              <a:tr h="398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SQL Developer open source so is a free and SQL Developer is also included with any Oracle Database license, however is this cant be deployed in a commercial enterprise where a purchase and varies on the various vendors and packages.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16478"/>
                  </a:ext>
                </a:extLst>
              </a:tr>
              <a:tr h="514254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 is much faster than Excel were some actions take mere minutes in SQL compared to nearly an hour in Excel</a:t>
                      </a:r>
                      <a:r>
                        <a:rPr lang="en-GB" sz="1200" dirty="0">
                          <a:solidFill>
                            <a:srgbClr val="202124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with </a:t>
                      </a:r>
                      <a:r>
                        <a:rPr lang="en-GB" sz="120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performance is stable at 750 to 1300 microseconds</a:t>
                      </a:r>
                      <a:endParaRPr lang="en-GB" sz="1200" b="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49421"/>
                  </a:ext>
                </a:extLst>
              </a:tr>
              <a:tr h="1443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 &amp; ETL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 (Structured Query Language) </a:t>
                      </a:r>
                      <a:r>
                        <a:rPr lang="en-GB" sz="120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functions are sub-programs used in SQL database applications for processing or manipulating data and in 1986 to get first standardized by the American National Standards Institute (ANSI).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SQL is a powerful tool as can create and manage large databases on many platforms, such as servers, computers, or tablets 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</a:t>
                      </a: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is a non-procedural language (where the user has to suggest only “what to do” and not “how to do”)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helps communicate with databases </a:t>
                      </a: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an easy-to-use English statement of a </a:t>
                      </a:r>
                      <a:r>
                        <a:rPr lang="en-GB" sz="120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DML (data manipulation language) and DDL (data definition language) tools to support the creation and maintenance of databases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 can retrieve data from a relational database or </a:t>
                      </a:r>
                      <a:r>
                        <a:rPr lang="en-GB" sz="120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manipulate data by </a:t>
                      </a: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GB" sz="120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dding ( INSERT ), changing ( UPDATE ) and</a:t>
                      </a:r>
                      <a:r>
                        <a:rPr lang="en-GB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</a:t>
                      </a:r>
                      <a:r>
                        <a:rPr lang="en-GB" sz="120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emoving ( DELETE ).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GB" sz="120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 the first phase of ETL process with extraction in the involving metric sources, database management systems and even simple spreadsheets for storage means , its commands can also facilitate fetching the data from various tables and even separate databases.</a:t>
                      </a:r>
                      <a:endParaRPr lang="en-GB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837542"/>
                  </a:ext>
                </a:extLst>
              </a:tr>
              <a:tr h="20183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Alternatives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Teradata Vantage, MySQL, Oracle Database, IBM Db2, Amazon Relational Database Service (RDS), PostgreSQL, SAP HANA Cloud, Toad For Oracle.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588494"/>
                  </a:ext>
                </a:extLst>
              </a:tr>
              <a:tr h="20183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Everyday use cases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From company employee databases to inventory management in supermarkets information is derived by end-users from companies such as Instagram, Amazon, Netflix, LinkedIn, Flipkart, and Instagram, along with the likes of Uber utilising it for data and performance analysis.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8301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80CF7502-9D36-8D90-56D2-6978EECDC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9" y="5228884"/>
            <a:ext cx="6195060" cy="15927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7C6242-CC54-2BF1-9F88-D44DE0E3F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6838" y="8980"/>
            <a:ext cx="1569603" cy="8946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4B4342-7FD7-529B-C53F-058CFAEBF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19" y="5169508"/>
            <a:ext cx="5645822" cy="165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6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A0DFC-5133-E2B3-1325-EF1C9B65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A8B65-9743-A6BD-DB98-1BCA65382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 JOIN statement  combines rows from two or more tables using a common related column shared by them.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34BC5F-2EAD-13C7-A8E6-0CBEB2EB2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6986"/>
            <a:ext cx="11049000" cy="411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15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BC1-70E9-FE69-3314-82AB6BC8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INNER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9A28-1875-E29D-884D-D6C2B524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Returns records that have matching values in both tables. Use the INNER JOIN function to find duplicates that exist in multiple tables.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E14B8-AFA3-954F-AB08-ED413C4B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29" y="1598706"/>
            <a:ext cx="9291918" cy="512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3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BC1-70E9-FE69-3314-82AB6BC8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OUTER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A9A28-1875-E29D-884D-D6C2B524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Selects records that have matching values in both tables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302C3-1F28-751C-04FE-E67F57A85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6" y="1841502"/>
            <a:ext cx="11158818" cy="50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98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E2736-1A5D-4CFA-1067-9636AED3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RIGHT AND LEFT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59E15-961E-DF38-6003-B22E1642F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RIGHT JOIN shows records from the right table and matching records from the left table, then its vice-versa for LEFT JOIN.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F5C461-0FF3-944F-3EB2-138DDC993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263029"/>
            <a:ext cx="11015133" cy="42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62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5805-1BDC-DB40-1DDD-4C476A37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FULL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02D4-DB32-3153-364A-056C60CF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334" y="13684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/>
              <a:t>FULL OUTER JOIN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or </a:t>
            </a:r>
            <a:r>
              <a:rPr lang="en-GB" sz="1200" dirty="0"/>
              <a:t>FULL JOIN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are identical , which return all records on both sides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654553-A465-CC7B-E6FC-0DFCE05EC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87" y="1783977"/>
            <a:ext cx="11672047" cy="49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37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6F9CD-FFA2-D805-E28F-5B4FA385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AA72-64FB-817A-88C8-1EE942CAC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Combines results  of two SELECT statement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1062B-DB47-A36B-9534-26AA8C6D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1" y="1834950"/>
            <a:ext cx="11748248" cy="48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1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7E85F-E5DA-3AEA-D334-1EBD6298C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INTO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6767-9A1E-4721-8FE7-632FEE8C5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Copies from table onto another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82F541-1B65-E3D5-9E5C-2529FA4A4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540" y="1783728"/>
            <a:ext cx="10515600" cy="45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11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924BB-76E5-492E-A5C0-478807B2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SUBQUERIES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E0948-2B3C-EFC9-6FF4-BF1130387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Subqueries/nested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quries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/inner queries, where a SELECT statement is embedded/nested within another SELECT statement query.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B7FDB-B50B-6439-52B6-C92113C7A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74" y="1833531"/>
            <a:ext cx="11685993" cy="490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9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9EEAE-C7D9-6979-68E4-0C42F2C6A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JOINS WITH DUPLICATE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A6BEE-96AA-5206-34A9-1311F9557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This could be for various reasons such as a customer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visting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several branches and also can result from using an incomplete ON condition but can be avoided by using SELECT DISTINCT or use of COUNT and GROUP BY.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99920-B8F4-F205-F6E0-7F0920513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589" y="2007103"/>
            <a:ext cx="10927478" cy="469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152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73E4B-CCE8-54AA-DFE8-DA072D9ED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JOINING ON MULTIPLE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69D55-0134-3620-97C8-0DA15BDFC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Joining on multiple fields works the same as joining on a single field.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03FC737-4B90-D670-A3AA-C10AC1C7F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07" y="1855694"/>
            <a:ext cx="11604960" cy="45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79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D1B43-C146-7479-2AB7-781758C5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AB582-705F-8240-A770-44510FDA9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6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Its functions work like built-in programs utilised by relational databases that have: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definition language (DDL)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query language (DQL)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manipulation language (DML) functions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Data Control Language (DCL)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Transaction Control Language (TCL)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Along with even more types of functions.</a:t>
            </a:r>
          </a:p>
          <a:p>
            <a:endParaRPr lang="en-US" sz="12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522791E-D173-0298-5FD3-6EC3A02CF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77142"/>
            <a:ext cx="17636647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 descr="Lightbox">
            <a:extLst>
              <a:ext uri="{FF2B5EF4-FFF2-40B4-BE49-F238E27FC236}">
                <a16:creationId xmlns:a16="http://schemas.microsoft.com/office/drawing/2014/main" id="{0103FE3D-A638-FFDD-140C-75C38389B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59767"/>
            <a:ext cx="6705600" cy="455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7D6D1D-287B-E051-CCAF-831E3F49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24780"/>
            <a:ext cx="5127171" cy="32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86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CBD28-14C0-A615-4CF3-6A2B0EBA5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 AND SELECT *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87737-C0FA-309B-F276-24C34328E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Similar to the select all option in other programs, where the SELECT column returns only the value of that column, whilst  SELECT * returns the value of every column in the table.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2CBFB-EA36-77D9-4394-6F8623B96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635" y="2024330"/>
            <a:ext cx="10894543" cy="421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78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55F96-7452-D2A3-728F-8A24AF7F8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AC0F3-0C3E-3E12-DD5D-F9429F763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FROM clause specifies the table(s) in which these data columns are located.</a:t>
            </a: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424ED-3408-D354-1B19-ABBC9A985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67" y="1690687"/>
            <a:ext cx="10947400" cy="503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0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109D-B144-5127-2335-695EE639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6FC5-8E6E-6729-D8DC-231AD587A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892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Keyword used to specify the exact criteria of data or rows that will be affected by the specified SQL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BA9726-7C26-53AB-6CF5-61CBFE7E4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252" y="1915409"/>
            <a:ext cx="1068094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372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040F1-53EF-5ED6-9140-D768D080F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7F961-2957-A0C0-CFFA-4323B796F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 Allows the existence of multiple conditions in an SQL statement for filtering data more precisely based on conditions.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AE0C4-03C1-F1B9-687C-F511BA750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16" y="1690688"/>
            <a:ext cx="1225818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432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7CA8-63C9-1E06-8D30-9F6039E2B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0F067-B597-573E-BFC5-6F99B9DEB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6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Used to combine two conditions, OR operators are evaluated after AND operators.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D589CC-24EC-2AC3-8F2C-98F49189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352" y="1690688"/>
            <a:ext cx="11735647" cy="496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072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485FE-8F97-9870-629A-C5D4565FA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OF WILDCARDS AND ORDERING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DCA443-E05B-56DC-E5F5-4DF444B9F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 Wildcard in SQL is used to represent any one or more characters inside brackets. 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Ordering is putting in columns in a specific order.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D9228-0287-EB14-6E35-FA9FA6D3E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3380"/>
            <a:ext cx="5723966" cy="4360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D1A314-AC62-1072-7A1A-14AE4096A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166" y="2734734"/>
            <a:ext cx="5629834" cy="397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49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C756A-3476-79CC-A1E1-4E72FF33E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SELECTING FIRST &amp; LAST OCCURRENCES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B1B287-7AE2-89A7-4D3E-43B528958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FIRST() to extract the first entry of a particular column and LAST() to extract the last entry of a particular column in a table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CFB1B2-1003-A5D3-94D5-BADE59607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8527"/>
            <a:ext cx="10998200" cy="438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47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55358-A19D-CDDC-7509-BB9FCF373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IMPLICIT DATA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48639-22C6-CA7B-C71E-3D4FE553E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5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Implicit conversions are not visible to the user but its when SQL automatically converts the data from one data type to another.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60AF71-6CF8-3A4A-01DE-0BF7A2C02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1762065"/>
            <a:ext cx="11131177" cy="48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48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6C49-A2F1-6177-3EBD-EC6C87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SQL, Python and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25824-4F2B-9955-EBBC-8FC4093DF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analysts use all-purpose such as SQL (Structured Query Language) to communicate with relational databases, but when it comes to cleaning, manipulating, </a:t>
            </a:r>
            <a:r>
              <a:rPr lang="en-GB" sz="1200" dirty="0" err="1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analyzing</a:t>
            </a:r>
            <a:r>
              <a:rPr lang="en-GB" sz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and visualizing data, then you would use a general purpose programming language like Python or </a:t>
            </a:r>
            <a:r>
              <a:rPr lang="en-GB" sz="1200" dirty="0">
                <a:solidFill>
                  <a:srgbClr val="434343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 language for statistical computing such as </a:t>
            </a:r>
            <a:r>
              <a:rPr lang="en-GB" sz="12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R, however SQL is still more efficient. All are available for free as open source and are relational databases.</a:t>
            </a:r>
            <a:endParaRPr lang="en-GB" sz="12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606738-0773-5283-B738-BF60533D5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42" y="0"/>
            <a:ext cx="6350758" cy="19000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1E323F-AB48-31ED-A6CA-0C14F6FF1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29494"/>
            <a:ext cx="4107976" cy="4228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E7B54A-4EAB-0EDC-1BED-D7DF178DD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2681" y="2629494"/>
            <a:ext cx="3426167" cy="3969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F7612-C7AD-C03C-E433-D6E09F465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8550" y="2629494"/>
            <a:ext cx="3685476" cy="4094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2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EEDDA-4459-83EA-C520-A5A17C94E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138"/>
            <a:ext cx="10515600" cy="988546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2B7CB1E-A796-ACE8-2E16-6E8CB1A4B94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75559" y="965565"/>
          <a:ext cx="11840882" cy="3498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2082">
                  <a:extLst>
                    <a:ext uri="{9D8B030D-6E8A-4147-A177-3AD203B41FA5}">
                      <a16:colId xmlns:a16="http://schemas.microsoft.com/office/drawing/2014/main" val="1390553203"/>
                    </a:ext>
                  </a:extLst>
                </a:gridCol>
                <a:gridCol w="8948800">
                  <a:extLst>
                    <a:ext uri="{9D8B030D-6E8A-4147-A177-3AD203B41FA5}">
                      <a16:colId xmlns:a16="http://schemas.microsoft.com/office/drawing/2014/main" val="4123191163"/>
                    </a:ext>
                  </a:extLst>
                </a:gridCol>
              </a:tblGrid>
              <a:tr h="329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official R software is open source and free, but RStudio Workbench Standard is $995 yearly for the first 20 users.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816478"/>
                  </a:ext>
                </a:extLst>
              </a:tr>
              <a:tr h="334474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Longer code is required for even simple processes with R.</a:t>
                      </a:r>
                      <a:r>
                        <a:rPr lang="en-GB" sz="1200" b="0" i="0" u="none" strike="noStrike" dirty="0">
                          <a:solidFill>
                            <a:srgbClr val="202124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Python is 5.8 times faster than R in some instances.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549421"/>
                  </a:ext>
                </a:extLst>
              </a:tr>
              <a:tr h="14432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Analysis &amp; ETL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is a procedural language, so the program code is written as a procedure of step-by-step instructions in a sequence where the user has to specify “what to do” and “how to do”.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has a built-in function to directly call in the program by users such as </a:t>
                      </a:r>
                      <a:r>
                        <a:rPr lang="en-GB" sz="1200" b="0" i="0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sq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(), mean(), max() and user-defined </a:t>
                      </a:r>
                      <a:r>
                        <a:rPr lang="en-GB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unction allowing you to write your own function.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has a lot of support for all sorts of sophisticated and obscure statistical libraries with packages that extend R’s base functionality, </a:t>
                      </a:r>
                      <a:r>
                        <a:rPr lang="en-GB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including </a:t>
                      </a:r>
                      <a:r>
                        <a:rPr lang="en-GB" sz="1200" b="0" i="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tidyverse</a:t>
                      </a:r>
                      <a:r>
                        <a:rPr lang="en-GB" sz="1200" b="0" i="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 transform,  visualize and streamline your workflow; ggplot2, enhancing R’s visualization capabilities; and TensorFlow, extending 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R’s utility into machine learning. </a:t>
                      </a:r>
                      <a:r>
                        <a:rPr lang="en-GB" sz="1200" b="0" i="0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Rstudio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for R is used for development. R can be run in </a:t>
                      </a:r>
                      <a:r>
                        <a:rPr lang="en-GB" sz="1200" b="0" i="0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Jupyter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Notebooks (JN) with the right know-how.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Although there are paid ETL tools for R, such as Panoply, </a:t>
                      </a:r>
                      <a:r>
                        <a:rPr lang="en-GB" sz="1200" b="0" i="0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Blendo</a:t>
                      </a: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Stitch. There are also plenty of open-source R ETLs such as Apache Spark, Pentaho Kettle etc.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1837542"/>
                  </a:ext>
                </a:extLst>
              </a:tr>
              <a:tr h="201831">
                <a:tc>
                  <a:txBody>
                    <a:bodyPr/>
                    <a:lstStyle/>
                    <a:p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Alternatives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PythonPython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a general-purpose programming language; whilst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RustRust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is a systems programming language ; then MATLAB can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analyse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data and develop algorithms and create models; then you have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GolangGo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SAS,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RubyRuby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JuliaJulia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and </a:t>
                      </a:r>
                      <a:r>
                        <a:rPr lang="en-US" sz="12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JavaJava</a:t>
                      </a: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588494"/>
                  </a:ext>
                </a:extLst>
              </a:tr>
              <a:tr h="2018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Everyday use cases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 is a programming language made by statisticians for statistics mainly with data: were its widely used by; business analysts, data analysts, data scientists, and scientists; as a language. for statistical computing and data visualizations. </a:t>
                      </a:r>
                      <a:endParaRPr lang="en-GB" sz="12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394735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9069FE6-E9E4-BE65-45F2-A777A7DC0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25" y="4553310"/>
            <a:ext cx="6306674" cy="21045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62BF4E-133A-365D-18B2-8559AA7DE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712" y="0"/>
            <a:ext cx="3668210" cy="923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61E91-B9C6-D067-8A8A-7DD59DEBC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02" y="4565464"/>
            <a:ext cx="5335610" cy="207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071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C927F-E024-232A-33B3-B2BCF75F6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Single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3FA7-3189-8F83-18F1-F09469B6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single query is one SELECT statement, where you get everything in one go.</a:t>
            </a:r>
          </a:p>
          <a:p>
            <a:pPr marL="0" indent="0">
              <a:buNone/>
            </a:pPr>
            <a:endParaRPr lang="en-GB" sz="12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3D8A1-C0DD-F858-8C05-1CCFBB94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084" y="2622550"/>
            <a:ext cx="9316197" cy="306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7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69102-4AF4-056C-E3B7-08C2513A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Multiple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AB59A-74B3-E848-7AF6-18592932F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Multiple queries or compound queries are by using more queries from more than one table by the UNION operator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into a single result.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D2DDF-91D2-C08F-D51D-B9F72E8EF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117" y="2972594"/>
            <a:ext cx="7714129" cy="26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31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6B0A-4977-92CC-8429-4352AE60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FEAE5-21A9-1247-9E8B-461E839BF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There are 3 types of expressions in SQL, which are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boolean</a:t>
            </a: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expressions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numerical expressions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date time-related expressions.</a:t>
            </a:r>
          </a:p>
          <a:p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6A4079-299F-2F20-CD12-11B240D8F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68602"/>
            <a:ext cx="6866890" cy="34083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1DAE2A-E21E-1A49-3595-26B4FCACD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090" y="118110"/>
            <a:ext cx="4206240" cy="34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A451E-1781-B117-3498-E38B8F07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Boolean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48284-9E07-2213-2726-BC1CC8FFA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68425"/>
            <a:ext cx="10780059" cy="484610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  Boolean Data Type originates from  George Boole, who was a mathematician that wrote wrote “An investigation into the Laws of Thought”. This was a system of logic which is used as the basis for the majority of computer programming languages, to describe the true values such as 1 and false values such as 0.  This was used commercially by United States Air Force with their massive computer called AN/FSQ-7.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Boolean expressions return one of the three </a:t>
            </a:r>
            <a:r>
              <a:rPr lang="en-GB" sz="12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boolean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datatype results that are: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·TRUE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·FALSE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·UNKNOWN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Boolean value operators examples include: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&gt;= – True if a number is greater than or equal to another.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&lt;= – True if a number is less than or equal to another.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== – True if two values are equivalent.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!= – True if two values are not equivalent.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&amp;&amp; – True if both values are true.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|| – True if either of the values are true.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– True if the value is false.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~ – Reverses all of the bits in a variable (e.g.: 0000000000000000 becomes 1111111111111111). 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These are mainly used by WHERE clauses filtering data or comparison operators such as ‘AND’ along with ‘OR’. Conditional tests may include; email validation to correct new password format.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C8C74-C8D4-073C-B2E7-FB279E46F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698" y="2604999"/>
            <a:ext cx="6070227" cy="2143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1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AD7F1-A505-D71F-DFD3-3A2352D01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Numerical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5EC0C-BF94-9ADA-6745-1748382A8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Numerical expressions that result in numeric values with one of the following types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BIGINT – are </a:t>
            </a:r>
            <a:r>
              <a:rPr lang="en-GB" sz="12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used when integer values might exceed </a:t>
            </a:r>
            <a:r>
              <a:rPr lang="en-GB" sz="1200" b="1" dirty="0">
                <a:solidFill>
                  <a:srgbClr val="202124"/>
                </a:solidFill>
                <a:latin typeface="arial" panose="020B0604020202020204" pitchFamily="34" charset="0"/>
              </a:rPr>
              <a:t>the supported range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DECIMAL – to return a decimal value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DOUBLE PRECISION - </a:t>
            </a:r>
            <a:r>
              <a:rPr lang="en-GB" sz="12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has </a:t>
            </a:r>
            <a:r>
              <a:rPr lang="en-GB" sz="12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range of around 1E-307 to 1E+308 with a precision of at least 15 digits</a:t>
            </a:r>
            <a:r>
              <a:rPr lang="en-GB" sz="12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 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INTEGER - </a:t>
            </a:r>
            <a:r>
              <a:rPr lang="en-GB" sz="12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written without a fractional or decimal component</a:t>
            </a:r>
            <a:r>
              <a:rPr lang="en-GB" sz="12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REAL - </a:t>
            </a:r>
            <a:r>
              <a:rPr lang="en-GB" sz="1200" b="0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is </a:t>
            </a:r>
            <a:r>
              <a:rPr lang="en-GB" sz="12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approximate number with floating point numeric data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SMALLINT - </a:t>
            </a:r>
            <a:r>
              <a:rPr lang="en-GB" sz="1200" b="1" i="0" u="none" strike="noStrike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stores small whole numbers that range from –32,767 to 32,767</a:t>
            </a:r>
            <a:endParaRPr lang="en-GB" sz="1200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62BA57-15AC-A91F-D94F-F7AC61988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570" y="3493296"/>
            <a:ext cx="7772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48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CE19F-38E6-C7C3-EED7-7B8FC30F2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8E78B-725A-9BB3-78CD-6D16041EF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160"/>
            <a:ext cx="10744200" cy="6297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Used for values that contain both date and time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Issues can arise with unidentical formats </a:t>
            </a:r>
            <a:r>
              <a:rPr lang="en-GB" sz="12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;  as if the date format doesn’t match the format of the date column in the database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908F0A5-7369-A0EE-B65F-12E0D4452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86" y="2082808"/>
            <a:ext cx="8289613" cy="46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810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1907</Words>
  <Application>Microsoft Macintosh PowerPoint</Application>
  <PresentationFormat>Widescreen</PresentationFormat>
  <Paragraphs>143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-webkit-standard</vt:lpstr>
      <vt:lpstr>Arial</vt:lpstr>
      <vt:lpstr>Arial</vt:lpstr>
      <vt:lpstr>Calibri</vt:lpstr>
      <vt:lpstr>Calibri Light</vt:lpstr>
      <vt:lpstr>Verdana</vt:lpstr>
      <vt:lpstr>Office Theme</vt:lpstr>
      <vt:lpstr>SQL Workbook by Maz</vt:lpstr>
      <vt:lpstr>SQL</vt:lpstr>
      <vt:lpstr>Functions</vt:lpstr>
      <vt:lpstr>Single queries</vt:lpstr>
      <vt:lpstr>Multiple queries</vt:lpstr>
      <vt:lpstr>Expressions</vt:lpstr>
      <vt:lpstr>Boolean Expressions</vt:lpstr>
      <vt:lpstr>Numerical Expressions</vt:lpstr>
      <vt:lpstr>Date expression</vt:lpstr>
      <vt:lpstr>CASE expression </vt:lpstr>
      <vt:lpstr>AVG </vt:lpstr>
      <vt:lpstr>COUNT </vt:lpstr>
      <vt:lpstr>MAX</vt:lpstr>
      <vt:lpstr>MIN</vt:lpstr>
      <vt:lpstr>GROUP BY</vt:lpstr>
      <vt:lpstr>ROUND</vt:lpstr>
      <vt:lpstr>CAST</vt:lpstr>
      <vt:lpstr>CONVERT</vt:lpstr>
      <vt:lpstr>ISNULL</vt:lpstr>
      <vt:lpstr>JOINS</vt:lpstr>
      <vt:lpstr>INNER JOIN</vt:lpstr>
      <vt:lpstr>OUTER JOIN</vt:lpstr>
      <vt:lpstr>RIGHT AND LEFT JOIN</vt:lpstr>
      <vt:lpstr>FULL JOIN</vt:lpstr>
      <vt:lpstr>UNION</vt:lpstr>
      <vt:lpstr>SELECT INTO</vt:lpstr>
      <vt:lpstr>SUBQUERIES</vt:lpstr>
      <vt:lpstr>JOINS WITH DUPLICATE VALUES</vt:lpstr>
      <vt:lpstr>JOINING ON MULTIPLE FIELDS</vt:lpstr>
      <vt:lpstr>SELECT AND SELECT * STATEMENTS</vt:lpstr>
      <vt:lpstr>FROM</vt:lpstr>
      <vt:lpstr>WHERE</vt:lpstr>
      <vt:lpstr>AND</vt:lpstr>
      <vt:lpstr>OR</vt:lpstr>
      <vt:lpstr>USE OF WILDCARDS AND ORDERING</vt:lpstr>
      <vt:lpstr>SELECTING FIRST &amp; LAST OCCURRENCES</vt:lpstr>
      <vt:lpstr>IMPLICIT DATA CONVERSION</vt:lpstr>
      <vt:lpstr>SQL, Python and R</vt:lpstr>
      <vt:lpstr>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Workbook by Maz</dc:title>
  <dc:creator>Mazafer Ul-Raqib</dc:creator>
  <cp:lastModifiedBy>Mazafer Ul-Raqib</cp:lastModifiedBy>
  <cp:revision>10</cp:revision>
  <dcterms:created xsi:type="dcterms:W3CDTF">2022-11-19T09:27:44Z</dcterms:created>
  <dcterms:modified xsi:type="dcterms:W3CDTF">2022-11-24T18:54:20Z</dcterms:modified>
</cp:coreProperties>
</file>